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8"/>
  </p:notesMasterIdLst>
  <p:sldIdLst>
    <p:sldId id="314" r:id="rId6"/>
    <p:sldId id="317" r:id="rId7"/>
    <p:sldId id="329" r:id="rId8"/>
    <p:sldId id="330" r:id="rId9"/>
    <p:sldId id="331" r:id="rId10"/>
    <p:sldId id="332" r:id="rId11"/>
    <p:sldId id="333" r:id="rId12"/>
    <p:sldId id="334" r:id="rId13"/>
    <p:sldId id="335" r:id="rId14"/>
    <p:sldId id="337" r:id="rId15"/>
    <p:sldId id="338" r:id="rId16"/>
    <p:sldId id="339" r:id="rId17"/>
    <p:sldId id="340" r:id="rId18"/>
    <p:sldId id="341" r:id="rId19"/>
    <p:sldId id="342" r:id="rId20"/>
    <p:sldId id="309" r:id="rId21"/>
    <p:sldId id="326" r:id="rId22"/>
    <p:sldId id="328" r:id="rId23"/>
    <p:sldId id="343" r:id="rId24"/>
    <p:sldId id="344" r:id="rId25"/>
    <p:sldId id="345" r:id="rId26"/>
    <p:sldId id="346" r:id="rId27"/>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594" y="-90"/>
      </p:cViewPr>
      <p:guideLst>
        <p:guide orient="horz" pos="332"/>
        <p:guide orient="horz" pos="24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07/02/2018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2018</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Demand and output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2.9  </a:t>
            </a:r>
            <a:r>
              <a:rPr lang="en-GB" dirty="0"/>
              <a:t>The projected fall in public sector </a:t>
            </a:r>
            <a:r>
              <a:rPr lang="en-GB" dirty="0" smtClean="0"/>
              <a:t>net borrowing </a:t>
            </a:r>
            <a:r>
              <a:rPr lang="en-GB" dirty="0"/>
              <a:t>is more gradual than in </a:t>
            </a:r>
            <a:r>
              <a:rPr lang="en-GB" dirty="0" smtClean="0"/>
              <a:t>the March </a:t>
            </a:r>
            <a:r>
              <a:rPr lang="en-GB" dirty="0"/>
              <a:t>2017 </a:t>
            </a:r>
            <a:r>
              <a:rPr lang="en-GB" i="1" dirty="0" smtClean="0"/>
              <a:t>Budget</a:t>
            </a:r>
          </a:p>
          <a:p>
            <a:pPr lvl="2"/>
            <a:r>
              <a:rPr lang="en-GB" dirty="0"/>
              <a:t>Public sector net </a:t>
            </a:r>
            <a:r>
              <a:rPr lang="en-GB" dirty="0" smtClean="0"/>
              <a:t>borrowing</a:t>
            </a:r>
            <a:r>
              <a:rPr lang="en-GB" baseline="30000" dirty="0"/>
              <a:t>(a)</a:t>
            </a:r>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Sources: Office for Budget Responsibility and ONS. </a:t>
            </a:r>
            <a:endParaRPr lang="en-GB" dirty="0" smtClean="0"/>
          </a:p>
          <a:p>
            <a:endParaRPr lang="en-GB" dirty="0"/>
          </a:p>
          <a:p>
            <a:r>
              <a:rPr lang="en-GB" dirty="0"/>
              <a:t>(</a:t>
            </a:r>
            <a:r>
              <a:rPr lang="en-GB" dirty="0" smtClean="0"/>
              <a:t>a)	Excludes </a:t>
            </a:r>
            <a:r>
              <a:rPr lang="en-GB" dirty="0"/>
              <a:t>public sector banks. Data are for financial years. Projections are from the Office for Budget Responsibility’s March and November 2017 </a:t>
            </a:r>
            <a:r>
              <a:rPr lang="en-GB" i="1" dirty="0"/>
              <a:t>Economic and Fiscal Outlooks</a:t>
            </a:r>
            <a:r>
              <a:rPr lang="en-GB" dirty="0"/>
              <a: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17315"/>
            <a:ext cx="5305425" cy="4371511"/>
          </a:xfrm>
          <a:prstGeom prst="rect">
            <a:avLst/>
          </a:prstGeom>
        </p:spPr>
      </p:pic>
    </p:spTree>
    <p:extLst>
      <p:ext uri="{BB962C8B-B14F-4D97-AF65-F5344CB8AC3E}">
        <p14:creationId xmlns:p14="http://schemas.microsoft.com/office/powerpoint/2010/main" val="704259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2.10  </a:t>
            </a:r>
            <a:r>
              <a:rPr lang="en-GB" dirty="0"/>
              <a:t>Indicators of UK export growth continue </a:t>
            </a:r>
            <a:r>
              <a:rPr lang="en-GB" dirty="0" smtClean="0"/>
              <a:t/>
            </a:r>
            <a:br>
              <a:rPr lang="en-GB" dirty="0" smtClean="0"/>
            </a:br>
            <a:r>
              <a:rPr lang="en-GB" dirty="0" smtClean="0"/>
              <a:t>to be robust</a:t>
            </a:r>
            <a:endParaRPr lang="en-GB" i="1" dirty="0" smtClean="0"/>
          </a:p>
          <a:p>
            <a:pPr lvl="2"/>
            <a:r>
              <a:rPr lang="en-GB" dirty="0"/>
              <a:t>UK exports and survey indicators of export growth</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r>
              <a:rPr lang="en-GB" dirty="0"/>
              <a:t>Sources: Bank of England, BCC, CBI, EEF, IHS </a:t>
            </a:r>
            <a:r>
              <a:rPr lang="en-GB" dirty="0" err="1"/>
              <a:t>Markit</a:t>
            </a:r>
            <a:r>
              <a:rPr lang="en-GB" dirty="0"/>
              <a:t>, ONS and Bank calculations</a:t>
            </a:r>
            <a:r>
              <a:rPr lang="en-GB" dirty="0" smtClean="0"/>
              <a:t>.</a:t>
            </a:r>
          </a:p>
          <a:p>
            <a:endParaRPr lang="en-GB" dirty="0"/>
          </a:p>
          <a:p>
            <a:r>
              <a:rPr lang="en-GB" dirty="0"/>
              <a:t>(</a:t>
            </a:r>
            <a:r>
              <a:rPr lang="en-GB" dirty="0" smtClean="0"/>
              <a:t>a)	Swathe </a:t>
            </a:r>
            <a:r>
              <a:rPr lang="en-GB" dirty="0"/>
              <a:t>includes: BCC net percentage balance of companies reporting that export orders </a:t>
            </a:r>
            <a:r>
              <a:rPr lang="en-GB" dirty="0" smtClean="0"/>
              <a:t>and deliveries </a:t>
            </a:r>
            <a:r>
              <a:rPr lang="en-GB" dirty="0"/>
              <a:t>increased on the quarter (data are not seasonally adjusted); CBI average of the </a:t>
            </a:r>
            <a:r>
              <a:rPr lang="en-GB" dirty="0" smtClean="0"/>
              <a:t>net percentage </a:t>
            </a:r>
            <a:r>
              <a:rPr lang="en-GB" dirty="0"/>
              <a:t>balances of manufacturing companies reporting that export orders and </a:t>
            </a:r>
            <a:r>
              <a:rPr lang="en-GB" dirty="0" smtClean="0"/>
              <a:t>deliveries increased </a:t>
            </a:r>
            <a:r>
              <a:rPr lang="en-GB" dirty="0"/>
              <a:t>on the quarter, and that their present export order books are above </a:t>
            </a:r>
            <a:r>
              <a:rPr lang="en-GB" dirty="0" smtClean="0"/>
              <a:t>normal volumes </a:t>
            </a:r>
            <a:r>
              <a:rPr lang="en-GB" dirty="0"/>
              <a:t>(the latter series is a quarterly average of monthly data); </a:t>
            </a:r>
            <a:r>
              <a:rPr lang="en-GB" dirty="0" err="1"/>
              <a:t>Markit</a:t>
            </a:r>
            <a:r>
              <a:rPr lang="en-GB" dirty="0"/>
              <a:t>/CIPS </a:t>
            </a:r>
            <a:r>
              <a:rPr lang="en-GB" dirty="0" smtClean="0"/>
              <a:t>net percentage </a:t>
            </a:r>
            <a:r>
              <a:rPr lang="en-GB" dirty="0"/>
              <a:t>balance of manufacturing companies reporting that export orders increased </a:t>
            </a:r>
            <a:r>
              <a:rPr lang="en-GB" dirty="0" smtClean="0"/>
              <a:t>this month </a:t>
            </a:r>
            <a:r>
              <a:rPr lang="en-GB" dirty="0"/>
              <a:t>compared with the previous month (quarterly average of monthly data); </a:t>
            </a:r>
            <a:r>
              <a:rPr lang="en-GB" dirty="0" smtClean="0"/>
              <a:t>Agents measure </a:t>
            </a:r>
            <a:r>
              <a:rPr lang="en-GB" dirty="0"/>
              <a:t>of manufacturing companies’ reported annual growth in production for sales </a:t>
            </a:r>
            <a:r>
              <a:rPr lang="en-GB" dirty="0" smtClean="0"/>
              <a:t>to overseas </a:t>
            </a:r>
            <a:r>
              <a:rPr lang="en-GB" dirty="0"/>
              <a:t>customers over the past three months (last available observation for each quarter</a:t>
            </a:r>
            <a:r>
              <a:rPr lang="en-GB" dirty="0" smtClean="0"/>
              <a:t>); EEF </a:t>
            </a:r>
            <a:r>
              <a:rPr lang="en-GB" dirty="0"/>
              <a:t>average of the net percentage balances of manufacturing companies reporting </a:t>
            </a:r>
            <a:r>
              <a:rPr lang="en-GB" dirty="0" smtClean="0"/>
              <a:t>that export </a:t>
            </a:r>
            <a:r>
              <a:rPr lang="en-GB" dirty="0"/>
              <a:t>orders increased over the past three months and were expected to increase over </a:t>
            </a:r>
            <a:r>
              <a:rPr lang="en-GB" dirty="0" smtClean="0"/>
              <a:t>the next </a:t>
            </a:r>
            <a:r>
              <a:rPr lang="en-GB" dirty="0"/>
              <a:t>three months. Indicators are scaled to match the mean and variance of </a:t>
            </a:r>
            <a:r>
              <a:rPr lang="en-GB" dirty="0" smtClean="0"/>
              <a:t>four‑quarter export </a:t>
            </a:r>
            <a:r>
              <a:rPr lang="en-GB" dirty="0"/>
              <a:t>growth since 2000.</a:t>
            </a:r>
          </a:p>
          <a:p>
            <a:r>
              <a:rPr lang="en-GB" dirty="0"/>
              <a:t>(</a:t>
            </a:r>
            <a:r>
              <a:rPr lang="en-GB" dirty="0" smtClean="0"/>
              <a:t>b)	Chained‑volume </a:t>
            </a:r>
            <a:r>
              <a:rPr lang="en-GB" dirty="0"/>
              <a:t>measure, excluding the impact of MTIC fraud. The diamond shows </a:t>
            </a:r>
            <a:r>
              <a:rPr lang="en-GB" dirty="0" smtClean="0"/>
              <a:t>Bank staff’s </a:t>
            </a:r>
            <a:r>
              <a:rPr lang="en-GB" dirty="0"/>
              <a:t>projection for 2017 Q4.</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6" y="1420363"/>
            <a:ext cx="4733924" cy="3880169"/>
          </a:xfrm>
          <a:prstGeom prst="rect">
            <a:avLst/>
          </a:prstGeom>
        </p:spPr>
      </p:pic>
    </p:spTree>
    <p:extLst>
      <p:ext uri="{BB962C8B-B14F-4D97-AF65-F5344CB8AC3E}">
        <p14:creationId xmlns:p14="http://schemas.microsoft.com/office/powerpoint/2010/main" val="36662486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2.11  </a:t>
            </a:r>
            <a:r>
              <a:rPr lang="en-GB" dirty="0"/>
              <a:t>Import penetration has continued to </a:t>
            </a:r>
            <a:r>
              <a:rPr lang="en-GB" dirty="0" smtClean="0"/>
              <a:t>rise</a:t>
            </a:r>
            <a:endParaRPr lang="en-GB" i="1" dirty="0" smtClean="0"/>
          </a:p>
          <a:p>
            <a:pPr lvl="2"/>
            <a:r>
              <a:rPr lang="en-GB" dirty="0"/>
              <a:t>Imports relative to import-weighted </a:t>
            </a:r>
            <a:r>
              <a:rPr lang="en-GB" dirty="0" smtClean="0"/>
              <a:t>demand</a:t>
            </a:r>
            <a:r>
              <a:rPr lang="en-GB" baseline="30000" dirty="0"/>
              <a:t>(a)</a:t>
            </a:r>
          </a:p>
        </p:txBody>
      </p:sp>
      <p:sp>
        <p:nvSpPr>
          <p:cNvPr id="5" name="Text Placeholder 4"/>
          <p:cNvSpPr>
            <a:spLocks noGrp="1"/>
          </p:cNvSpPr>
          <p:nvPr>
            <p:ph type="body" sz="quarter" idx="16"/>
          </p:nvPr>
        </p:nvSpPr>
        <p:spPr>
          <a:xfrm>
            <a:off x="292100" y="6362699"/>
            <a:ext cx="8491538" cy="495301"/>
          </a:xfrm>
        </p:spPr>
        <p:txBody>
          <a:bodyPr/>
          <a:lstStyle/>
          <a:p>
            <a:r>
              <a:rPr lang="en-GB" dirty="0"/>
              <a:t>(a) </a:t>
            </a:r>
            <a:r>
              <a:rPr lang="en-GB" dirty="0" smtClean="0"/>
              <a:t>	UK </a:t>
            </a:r>
            <a:r>
              <a:rPr lang="en-GB" dirty="0"/>
              <a:t>imports as a proportion of import-weighted total final expenditure, chained-volume measures. Import-weighted total final expenditure is calculated by weighting together household consumption (including non-profit institutions serving households), whole-economy investment (excluding valuables), government spending, changes in inventories (excluding the alignment adjustment) and exports by their respective import intensities, estimated using the </a:t>
            </a:r>
            <a:r>
              <a:rPr lang="en-GB" i="1" dirty="0"/>
              <a:t>United Kingdom Input-Output Analytical Tables 2013</a:t>
            </a:r>
            <a:r>
              <a:rPr lang="en-GB" dirty="0"/>
              <a:t>. Import and export data have been adjusted to exclude the estimated impact of MTIC </a:t>
            </a:r>
            <a:r>
              <a:rPr lang="en-GB" dirty="0" smtClean="0"/>
              <a:t>fraud.</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537200" cy="4497701"/>
          </a:xfrm>
          <a:prstGeom prst="rect">
            <a:avLst/>
          </a:prstGeom>
        </p:spPr>
      </p:pic>
    </p:spTree>
    <p:extLst>
      <p:ext uri="{BB962C8B-B14F-4D97-AF65-F5344CB8AC3E}">
        <p14:creationId xmlns:p14="http://schemas.microsoft.com/office/powerpoint/2010/main" val="3858744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2.12  </a:t>
            </a:r>
            <a:r>
              <a:rPr lang="en-GB" dirty="0"/>
              <a:t>The current account deficit has </a:t>
            </a:r>
            <a:r>
              <a:rPr lang="en-GB" dirty="0" smtClean="0"/>
              <a:t>narrowed slightly</a:t>
            </a:r>
            <a:endParaRPr lang="en-GB" i="1" dirty="0" smtClean="0"/>
          </a:p>
          <a:p>
            <a:pPr lvl="2"/>
            <a:r>
              <a:rPr lang="en-GB" dirty="0"/>
              <a:t>UK current </a:t>
            </a:r>
            <a:r>
              <a:rPr lang="en-GB" dirty="0" smtClean="0"/>
              <a:t>account</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362699"/>
            <a:ext cx="8491538" cy="495301"/>
          </a:xfrm>
        </p:spPr>
        <p:txBody>
          <a:bodyPr/>
          <a:lstStyle/>
          <a:p>
            <a:r>
              <a:rPr lang="en-GB" dirty="0"/>
              <a:t>(</a:t>
            </a:r>
            <a:r>
              <a:rPr lang="en-GB" dirty="0" smtClean="0"/>
              <a:t>a)	The </a:t>
            </a:r>
            <a:r>
              <a:rPr lang="en-GB" dirty="0"/>
              <a:t>diamond shows Bank staff’s projection for 2017 Q4.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599"/>
            <a:ext cx="5334000" cy="4411579"/>
          </a:xfrm>
          <a:prstGeom prst="rect">
            <a:avLst/>
          </a:prstGeom>
        </p:spPr>
      </p:pic>
    </p:spTree>
    <p:extLst>
      <p:ext uri="{BB962C8B-B14F-4D97-AF65-F5344CB8AC3E}">
        <p14:creationId xmlns:p14="http://schemas.microsoft.com/office/powerpoint/2010/main" val="3564260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2.13  </a:t>
            </a:r>
            <a:r>
              <a:rPr lang="en-GB" dirty="0"/>
              <a:t>Business investment growth has been </a:t>
            </a:r>
            <a:r>
              <a:rPr lang="en-GB" dirty="0" smtClean="0"/>
              <a:t>stable</a:t>
            </a:r>
            <a:endParaRPr lang="en-GB" i="1" dirty="0" smtClean="0"/>
          </a:p>
          <a:p>
            <a:pPr lvl="2"/>
            <a:r>
              <a:rPr lang="en-GB" dirty="0"/>
              <a:t>Business investment and survey indicators of </a:t>
            </a:r>
            <a:r>
              <a:rPr lang="en-GB" dirty="0" smtClean="0"/>
              <a:t>investment intentions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362699"/>
            <a:ext cx="8491538" cy="495301"/>
          </a:xfrm>
        </p:spPr>
        <p:txBody>
          <a:bodyPr/>
          <a:lstStyle/>
          <a:p>
            <a:r>
              <a:rPr lang="en-GB" dirty="0"/>
              <a:t>Sources: Bank of England, BCC, CBI, CBI/PwC, ONS and Bank calculations. </a:t>
            </a:r>
            <a:endParaRPr lang="en-GB" dirty="0" smtClean="0"/>
          </a:p>
          <a:p>
            <a:endParaRPr lang="en-GB" dirty="0"/>
          </a:p>
          <a:p>
            <a:r>
              <a:rPr lang="en-GB" dirty="0"/>
              <a:t>(</a:t>
            </a:r>
            <a:r>
              <a:rPr lang="en-GB" dirty="0" smtClean="0"/>
              <a:t>a)	Survey </a:t>
            </a:r>
            <a:r>
              <a:rPr lang="en-GB" dirty="0"/>
              <a:t>measures are scaled to match the mean and variance of four‑quarter business investment growth since 2000. CBI measure is the net percentage balance of respondents reporting that they have increased planned investment in plant and machinery for the next 12 months. BCC measure is the net percentage balance of respondents reporting that they have increased planned investment in plant and machinery; data are not seasonally adjusted. Agents measure shows companies’ intended changes in investment over the next </a:t>
            </a:r>
            <a:r>
              <a:rPr lang="en-GB" dirty="0" smtClean="0"/>
              <a:t/>
            </a:r>
            <a:br>
              <a:rPr lang="en-GB" dirty="0" smtClean="0"/>
            </a:br>
            <a:r>
              <a:rPr lang="en-GB" dirty="0" smtClean="0"/>
              <a:t>12 </a:t>
            </a:r>
            <a:r>
              <a:rPr lang="en-GB" dirty="0"/>
              <a:t>months; last available observation for each quarter. Sectors are weighted together using shares in real business investment. </a:t>
            </a:r>
          </a:p>
          <a:p>
            <a:r>
              <a:rPr lang="en-GB" dirty="0"/>
              <a:t>(</a:t>
            </a:r>
            <a:r>
              <a:rPr lang="en-GB" dirty="0" smtClean="0"/>
              <a:t>b)	Chained‑volume </a:t>
            </a:r>
            <a:r>
              <a:rPr lang="en-GB" dirty="0"/>
              <a:t>measure. Data are adjusted for the transfer of nuclear reactors from the public corporation sector to central government in 2005 Q2. The diamond shows Bank staff’s projection for 2017 Q4.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172075" cy="4252166"/>
          </a:xfrm>
          <a:prstGeom prst="rect">
            <a:avLst/>
          </a:prstGeom>
        </p:spPr>
      </p:pic>
    </p:spTree>
    <p:extLst>
      <p:ext uri="{BB962C8B-B14F-4D97-AF65-F5344CB8AC3E}">
        <p14:creationId xmlns:p14="http://schemas.microsoft.com/office/powerpoint/2010/main" val="13051491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2.14  </a:t>
            </a:r>
            <a:r>
              <a:rPr lang="en-GB" dirty="0"/>
              <a:t>Net external finance raised weakened </a:t>
            </a:r>
            <a:r>
              <a:rPr lang="en-GB" dirty="0" smtClean="0"/>
              <a:t>in 2017 </a:t>
            </a:r>
            <a:r>
              <a:rPr lang="en-GB" dirty="0"/>
              <a:t>Q4</a:t>
            </a:r>
            <a:endParaRPr lang="en-GB" i="1" dirty="0" smtClean="0"/>
          </a:p>
          <a:p>
            <a:pPr lvl="2"/>
            <a:r>
              <a:rPr lang="en-GB" dirty="0"/>
              <a:t>Net external finance raised by UK private </a:t>
            </a:r>
            <a:r>
              <a:rPr lang="en-GB" dirty="0" smtClean="0"/>
              <a:t>non-financial corporations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6362699"/>
            <a:ext cx="8491538" cy="495301"/>
          </a:xfrm>
        </p:spPr>
        <p:txBody>
          <a:bodyPr/>
          <a:lstStyle/>
          <a:p>
            <a:r>
              <a:rPr lang="en-GB" dirty="0"/>
              <a:t>(</a:t>
            </a:r>
            <a:r>
              <a:rPr lang="en-GB" dirty="0" smtClean="0"/>
              <a:t>a)	Includes </a:t>
            </a:r>
            <a:r>
              <a:rPr lang="en-GB" dirty="0"/>
              <a:t>sterling and foreign currency funds from UK monetary financial institutions and capital markets. </a:t>
            </a:r>
          </a:p>
          <a:p>
            <a:r>
              <a:rPr lang="en-GB" dirty="0"/>
              <a:t>(</a:t>
            </a:r>
            <a:r>
              <a:rPr lang="en-GB" dirty="0" smtClean="0"/>
              <a:t>b)	Not </a:t>
            </a:r>
            <a:r>
              <a:rPr lang="en-GB" dirty="0"/>
              <a:t>seasonally adjusted. </a:t>
            </a:r>
          </a:p>
          <a:p>
            <a:r>
              <a:rPr lang="en-GB" dirty="0"/>
              <a:t>(</a:t>
            </a:r>
            <a:r>
              <a:rPr lang="en-GB" dirty="0" smtClean="0"/>
              <a:t>c)	Includes </a:t>
            </a:r>
            <a:r>
              <a:rPr lang="en-GB" dirty="0"/>
              <a:t>stand‑alone and programme bonds. </a:t>
            </a:r>
          </a:p>
          <a:p>
            <a:r>
              <a:rPr lang="en-GB" dirty="0"/>
              <a:t>(</a:t>
            </a:r>
            <a:r>
              <a:rPr lang="en-GB" dirty="0" smtClean="0"/>
              <a:t>d)	As </a:t>
            </a:r>
            <a:r>
              <a:rPr lang="en-GB" dirty="0"/>
              <a:t>component series are not all seasonally adjusted, the total may not equal the sum of its components.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019175"/>
            <a:ext cx="5286375" cy="4990864"/>
          </a:xfrm>
          <a:prstGeom prst="rect">
            <a:avLst/>
          </a:prstGeom>
        </p:spPr>
      </p:pic>
    </p:spTree>
    <p:extLst>
      <p:ext uri="{BB962C8B-B14F-4D97-AF65-F5344CB8AC3E}">
        <p14:creationId xmlns:p14="http://schemas.microsoft.com/office/powerpoint/2010/main" val="4216374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2.A</a:t>
            </a:r>
            <a:r>
              <a:rPr lang="en-GB" dirty="0"/>
              <a:t> </a:t>
            </a:r>
            <a:r>
              <a:rPr lang="en-GB" dirty="0" smtClean="0">
                <a:solidFill>
                  <a:schemeClr val="tx1"/>
                </a:solidFill>
              </a:rPr>
              <a:t>Expenditure </a:t>
            </a:r>
            <a:r>
              <a:rPr lang="en-GB" dirty="0">
                <a:solidFill>
                  <a:schemeClr val="tx1"/>
                </a:solidFill>
              </a:rPr>
              <a:t>components of demand</a:t>
            </a:r>
            <a:r>
              <a:rPr lang="en-GB" sz="2000" baseline="30000" dirty="0" smtClean="0">
                <a:solidFill>
                  <a:schemeClr val="tx1"/>
                </a:solidFill>
              </a:rPr>
              <a:t>(a)</a:t>
            </a:r>
            <a:endParaRPr lang="en-GB" sz="2000"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Chained-volume </a:t>
            </a:r>
            <a:r>
              <a:rPr lang="en-GB" dirty="0"/>
              <a:t>measures unless otherwise stated. </a:t>
            </a:r>
          </a:p>
          <a:p>
            <a:r>
              <a:rPr lang="en-GB" dirty="0"/>
              <a:t>(</a:t>
            </a:r>
            <a:r>
              <a:rPr lang="en-GB" dirty="0" smtClean="0"/>
              <a:t>b)	Includes </a:t>
            </a:r>
            <a:r>
              <a:rPr lang="en-GB" dirty="0"/>
              <a:t>non-profit institutions serving households (NPISH). </a:t>
            </a:r>
          </a:p>
          <a:p>
            <a:r>
              <a:rPr lang="en-GB" dirty="0"/>
              <a:t>(</a:t>
            </a:r>
            <a:r>
              <a:rPr lang="en-GB" dirty="0" smtClean="0"/>
              <a:t>c)	Investment </a:t>
            </a:r>
            <a:r>
              <a:rPr lang="en-GB" dirty="0"/>
              <a:t>data take account of the transfer of nuclear reactors from the public corporation sector to central government in 2005 Q2. </a:t>
            </a:r>
          </a:p>
          <a:p>
            <a:r>
              <a:rPr lang="en-GB" dirty="0"/>
              <a:t>(</a:t>
            </a:r>
            <a:r>
              <a:rPr lang="en-GB" dirty="0" smtClean="0"/>
              <a:t>d)	Excludes </a:t>
            </a:r>
            <a:r>
              <a:rPr lang="en-GB" dirty="0"/>
              <a:t>the alignment adjustment. </a:t>
            </a:r>
          </a:p>
          <a:p>
            <a:r>
              <a:rPr lang="en-GB" dirty="0"/>
              <a:t>(</a:t>
            </a:r>
            <a:r>
              <a:rPr lang="en-GB" dirty="0" smtClean="0"/>
              <a:t>e)	Percentage </a:t>
            </a:r>
            <a:r>
              <a:rPr lang="en-GB" dirty="0"/>
              <a:t>point contributions to quarterly growth of real GDP. </a:t>
            </a:r>
          </a:p>
          <a:p>
            <a:r>
              <a:rPr lang="en-GB" dirty="0"/>
              <a:t>(</a:t>
            </a:r>
            <a:r>
              <a:rPr lang="en-GB" dirty="0" smtClean="0"/>
              <a:t>f)	Includes </a:t>
            </a:r>
            <a:r>
              <a:rPr lang="en-GB" dirty="0"/>
              <a:t>acquisitions less disposals of valuables. </a:t>
            </a:r>
          </a:p>
          <a:p>
            <a:r>
              <a:rPr lang="en-GB" dirty="0"/>
              <a:t>(</a:t>
            </a:r>
            <a:r>
              <a:rPr lang="en-GB" dirty="0" smtClean="0"/>
              <a:t>g)	Excluding </a:t>
            </a:r>
            <a:r>
              <a:rPr lang="en-GB" dirty="0"/>
              <a:t>the impact of missing trader intra-community (MTIC) fraud.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858009"/>
            <a:ext cx="4495801" cy="4698978"/>
          </a:xfrm>
          <a:prstGeom prst="rect">
            <a:avLst/>
          </a:prstGeom>
        </p:spPr>
      </p:pic>
    </p:spTree>
    <p:extLst>
      <p:ext uri="{BB962C8B-B14F-4D97-AF65-F5344CB8AC3E}">
        <p14:creationId xmlns:p14="http://schemas.microsoft.com/office/powerpoint/2010/main" val="1129686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2</a:t>
            </a:r>
            <a:r>
              <a:rPr lang="en-GB" b="1" dirty="0" smtClean="0"/>
              <a:t>.B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sp>
        <p:nvSpPr>
          <p:cNvPr id="5" name="Text Placeholder 4"/>
          <p:cNvSpPr>
            <a:spLocks noGrp="1"/>
          </p:cNvSpPr>
          <p:nvPr>
            <p:ph type="body" sz="quarter" idx="16"/>
          </p:nvPr>
        </p:nvSpPr>
        <p:spPr/>
        <p:txBody>
          <a:bodyPr/>
          <a:lstStyle/>
          <a:p>
            <a:endParaRPr lang="en-GB"/>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966212"/>
            <a:ext cx="4962074" cy="5329813"/>
          </a:xfrm>
          <a:prstGeom prst="rect">
            <a:avLst/>
          </a:prstGeom>
        </p:spPr>
      </p:pic>
    </p:spTree>
    <p:extLst>
      <p:ext uri="{BB962C8B-B14F-4D97-AF65-F5344CB8AC3E}">
        <p14:creationId xmlns:p14="http://schemas.microsoft.com/office/powerpoint/2010/main" val="211670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3 </a:t>
            </a:r>
            <a:br>
              <a:rPr lang="en-GB" sz="2400" b="1" dirty="0" smtClean="0">
                <a:solidFill>
                  <a:srgbClr val="960000"/>
                </a:solidFill>
                <a:latin typeface="Arial" pitchFamily="34" charset="0"/>
                <a:cs typeface="Arial" pitchFamily="34" charset="0"/>
              </a:rPr>
            </a:br>
            <a:r>
              <a:rPr lang="en-GB" sz="2400" b="1" dirty="0" smtClean="0">
                <a:latin typeface="Arial" pitchFamily="34" charset="0"/>
                <a:cs typeface="Arial" pitchFamily="34" charset="0"/>
              </a:rPr>
              <a:t>Brexit </a:t>
            </a:r>
            <a:r>
              <a:rPr lang="en-GB" sz="2400" b="1" dirty="0">
                <a:latin typeface="Arial" pitchFamily="34" charset="0"/>
                <a:cs typeface="Arial" pitchFamily="34" charset="0"/>
              </a:rPr>
              <a:t>and business investment</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23634565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2.1  </a:t>
            </a:r>
            <a:r>
              <a:rPr lang="en-GB" dirty="0"/>
              <a:t>GDP growth picked up in 2017 Q4</a:t>
            </a:r>
            <a:endParaRPr lang="en-GB" dirty="0" smtClean="0"/>
          </a:p>
          <a:p>
            <a:pPr lvl="2"/>
            <a:r>
              <a:rPr lang="en-GB" dirty="0"/>
              <a:t>Output growth and Bank staff’s near-term projection</a:t>
            </a:r>
            <a:r>
              <a:rPr lang="en-GB" baseline="30000" dirty="0" smtClean="0"/>
              <a:t>(a)</a:t>
            </a:r>
            <a:endParaRPr lang="en-GB" baseline="30000"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r>
              <a:rPr lang="en-GB" dirty="0" smtClean="0"/>
              <a:t> </a:t>
            </a:r>
            <a:endParaRPr lang="en-GB" dirty="0"/>
          </a:p>
          <a:p>
            <a:r>
              <a:rPr lang="en-GB" dirty="0"/>
              <a:t>(a)	Chained-volume measures. GDP is at market prices.</a:t>
            </a:r>
          </a:p>
          <a:p>
            <a:r>
              <a:rPr lang="en-GB" dirty="0"/>
              <a:t>(b)	The latest </a:t>
            </a:r>
            <a:r>
              <a:rPr lang="en-GB" dirty="0" err="1"/>
              <a:t>backcast</a:t>
            </a:r>
            <a:r>
              <a:rPr lang="en-GB" dirty="0"/>
              <a:t>, shown to the left of the vertical line, is a judgement about the path for GDP in the final estimate of the data. The observation for 2018 Q1, to the right of the vertical line, is consistent with the MPC’s central projection.</a:t>
            </a:r>
          </a:p>
          <a:p>
            <a:r>
              <a:rPr lang="en-GB" dirty="0"/>
              <a:t>(c)	The blue diamond shows Bank staff’s projection for preliminary GDP growth in 2018 Q1. The bands on either side of the diamonds show uncertainty around those projections based on one root mean squared error of past Bank staff forecasts for quarterly GDP growth made since 2004.</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242895"/>
            <a:ext cx="5537200" cy="4500680"/>
          </a:xfrm>
          <a:prstGeom prst="rect">
            <a:avLst/>
          </a:prstGeom>
        </p:spPr>
      </p:pic>
    </p:spTree>
    <p:extLst>
      <p:ext uri="{BB962C8B-B14F-4D97-AF65-F5344CB8AC3E}">
        <p14:creationId xmlns:p14="http://schemas.microsoft.com/office/powerpoint/2010/main" val="3921785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A  </a:t>
            </a:r>
            <a:r>
              <a:rPr lang="en-GB" dirty="0"/>
              <a:t>Brexit has affected investment plans for </a:t>
            </a:r>
            <a:r>
              <a:rPr lang="en-GB" dirty="0" smtClean="0"/>
              <a:t>a significant </a:t>
            </a:r>
            <a:r>
              <a:rPr lang="en-GB" dirty="0"/>
              <a:t>proportion of </a:t>
            </a:r>
            <a:r>
              <a:rPr lang="en-GB" dirty="0" smtClean="0"/>
              <a:t>companies</a:t>
            </a:r>
            <a:endParaRPr lang="en-GB" i="1" dirty="0" smtClean="0"/>
          </a:p>
          <a:p>
            <a:pPr lvl="2"/>
            <a:r>
              <a:rPr lang="en-GB" dirty="0"/>
              <a:t>Surveys of the impact of Brexit on investment</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r>
              <a:rPr lang="en-GB" dirty="0"/>
              <a:t>Sources: Bank of England, CBI, </a:t>
            </a:r>
            <a:r>
              <a:rPr lang="en-GB" i="1" dirty="0"/>
              <a:t>Deloitte CFO Survey</a:t>
            </a:r>
            <a:r>
              <a:rPr lang="en-GB" dirty="0"/>
              <a:t>, EEF, Lloyds Bank/London First and Thomson Reuters. </a:t>
            </a:r>
            <a:endParaRPr lang="en-GB" dirty="0" smtClean="0"/>
          </a:p>
          <a:p>
            <a:endParaRPr lang="en-GB" dirty="0"/>
          </a:p>
          <a:p>
            <a:r>
              <a:rPr lang="en-GB" dirty="0"/>
              <a:t>(</a:t>
            </a:r>
            <a:r>
              <a:rPr lang="en-GB" dirty="0" smtClean="0"/>
              <a:t>a)	Factors </a:t>
            </a:r>
            <a:r>
              <a:rPr lang="en-GB" dirty="0"/>
              <a:t>influencing investment over the next 12 months relative to the previous 12 months. A company is defined as expecting a negative effect if they report that economic uncertainty, expected future international trade arrangements or other Brexit factors are acting to reduce investment. </a:t>
            </a:r>
          </a:p>
          <a:p>
            <a:r>
              <a:rPr lang="en-GB" dirty="0"/>
              <a:t>(</a:t>
            </a:r>
            <a:r>
              <a:rPr lang="en-GB" dirty="0" smtClean="0"/>
              <a:t>b)	Response </a:t>
            </a:r>
            <a:r>
              <a:rPr lang="en-GB" dirty="0"/>
              <a:t>to ‘How has Brexit impacted your organisation’s investment decisions?’. Companies could select the following responses: ‘positive’, ‘no impact’ or ‘negative’. </a:t>
            </a:r>
          </a:p>
          <a:p>
            <a:r>
              <a:rPr lang="en-GB" dirty="0"/>
              <a:t>(</a:t>
            </a:r>
            <a:r>
              <a:rPr lang="en-GB" dirty="0" smtClean="0"/>
              <a:t>c)	Response </a:t>
            </a:r>
            <a:r>
              <a:rPr lang="en-GB" dirty="0"/>
              <a:t>to ‘Overall how do you think the UK’s exit from the EU will affect your business’ decision around capital expenditure?’. </a:t>
            </a:r>
          </a:p>
          <a:p>
            <a:r>
              <a:rPr lang="en-GB" dirty="0"/>
              <a:t>(</a:t>
            </a:r>
            <a:r>
              <a:rPr lang="en-GB" dirty="0" smtClean="0"/>
              <a:t>d)	Companies</a:t>
            </a:r>
            <a:r>
              <a:rPr lang="en-GB" dirty="0"/>
              <a:t>’ investment intentions following the EU referendum. A company is defined as expecting a negative effect if they report that they are holding off or limiting investment until there is further clarity on Brexit. </a:t>
            </a:r>
          </a:p>
          <a:p>
            <a:r>
              <a:rPr lang="en-GB" dirty="0"/>
              <a:t>(</a:t>
            </a:r>
            <a:r>
              <a:rPr lang="en-GB" dirty="0" smtClean="0"/>
              <a:t>e)	Percentage </a:t>
            </a:r>
            <a:r>
              <a:rPr lang="en-GB" dirty="0"/>
              <a:t>of respondents who report that they have been delaying investment decision‑making in response to the EU referendum. </a:t>
            </a:r>
          </a:p>
          <a:p>
            <a:r>
              <a:rPr lang="en-GB" dirty="0"/>
              <a:t>(</a:t>
            </a:r>
            <a:r>
              <a:rPr lang="en-GB" dirty="0" smtClean="0"/>
              <a:t>f)	Percentage </a:t>
            </a:r>
            <a:r>
              <a:rPr lang="en-GB" dirty="0"/>
              <a:t>of respondents who report that they have held off from expanding operations in the United Kingdom in response to Brexit.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1371600"/>
            <a:ext cx="5000625" cy="4000500"/>
          </a:xfrm>
          <a:prstGeom prst="rect">
            <a:avLst/>
          </a:prstGeom>
        </p:spPr>
      </p:pic>
    </p:spTree>
    <p:extLst>
      <p:ext uri="{BB962C8B-B14F-4D97-AF65-F5344CB8AC3E}">
        <p14:creationId xmlns:p14="http://schemas.microsoft.com/office/powerpoint/2010/main" val="324257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B  </a:t>
            </a:r>
            <a:r>
              <a:rPr lang="en-GB" dirty="0" smtClean="0"/>
              <a:t>Businesses facing greater uncertainty or expecting a</a:t>
            </a:r>
          </a:p>
          <a:p>
            <a:pPr lvl="1"/>
            <a:r>
              <a:rPr lang="en-GB" dirty="0" smtClean="0"/>
              <a:t>negative impact on future sales have reduced investment</a:t>
            </a:r>
            <a:endParaRPr lang="en-GB" i="1" dirty="0" smtClean="0"/>
          </a:p>
          <a:p>
            <a:pPr lvl="2"/>
            <a:r>
              <a:rPr lang="en-GB" dirty="0" smtClean="0"/>
              <a:t>The impact of Brexit-related factors on annual investment growth</a:t>
            </a:r>
            <a:r>
              <a:rPr lang="en-GB" baseline="30000" dirty="0" smtClean="0"/>
              <a:t>(a)</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r>
              <a:rPr lang="en-GB" dirty="0"/>
              <a:t>Sources: Department for Business, Energy and Industrial Strategy, DMP Survey and Bank calculations. </a:t>
            </a:r>
            <a:endParaRPr lang="en-GB" dirty="0" smtClean="0"/>
          </a:p>
          <a:p>
            <a:endParaRPr lang="en-GB" dirty="0"/>
          </a:p>
          <a:p>
            <a:r>
              <a:rPr lang="en-GB" dirty="0"/>
              <a:t>(</a:t>
            </a:r>
            <a:r>
              <a:rPr lang="en-GB" dirty="0" smtClean="0"/>
              <a:t>a)	Investment </a:t>
            </a:r>
            <a:r>
              <a:rPr lang="en-GB" dirty="0"/>
              <a:t>data collected between May and October 2017. Uncertainty and expected impact on sales data collected between August and October 2017. Investment growth is calculated using Davis, </a:t>
            </a:r>
            <a:r>
              <a:rPr lang="en-GB" dirty="0" err="1"/>
              <a:t>Haltiwanger</a:t>
            </a:r>
            <a:r>
              <a:rPr lang="en-GB" dirty="0"/>
              <a:t> and </a:t>
            </a:r>
            <a:r>
              <a:rPr lang="en-GB" dirty="0" err="1"/>
              <a:t>Schuh</a:t>
            </a:r>
            <a:r>
              <a:rPr lang="en-GB" dirty="0"/>
              <a:t> (DHS) growth rates. This is the change between two periods, divided by the average of those two periods. It allows growth rates to be calculated for instances where investment was zero in the first period. </a:t>
            </a:r>
          </a:p>
          <a:p>
            <a:r>
              <a:rPr lang="en-GB" dirty="0"/>
              <a:t>(</a:t>
            </a:r>
            <a:r>
              <a:rPr lang="en-GB" dirty="0" smtClean="0"/>
              <a:t>b)	Question</a:t>
            </a:r>
            <a:r>
              <a:rPr lang="en-GB" dirty="0"/>
              <a:t>: ‘How much has the result of the EU referendum affected the level of uncertainty affecting your business?’. Weighted by industry and firm size. Numbers in parentheses indicate proportion of respondents in each category. </a:t>
            </a:r>
          </a:p>
          <a:p>
            <a:r>
              <a:rPr lang="en-GB" dirty="0"/>
              <a:t>(</a:t>
            </a:r>
            <a:r>
              <a:rPr lang="en-GB" dirty="0" smtClean="0"/>
              <a:t>c)	Question</a:t>
            </a:r>
            <a:r>
              <a:rPr lang="en-GB" dirty="0"/>
              <a:t>: ‘The Prime Minister has said that the UK government does ‘not seek membership of the Single Market. Instead we seek the greatest possible access to it through a new, comprehensive, bold and ambitious Free Trade Agreement’. How likely do you think it is that the eventual agreement will have the following effects, compared to what would have been the case had the United Kingdom remained a member of the EU?’. A firm is defined as expecting a negative effect on sales from Brexit in 2020 if they reported that the probability of a negative outcome less the chance of a positive outcome is 50% or greater; a chance of a negative effect if that probability is between 10% and 49%; and no negative effect expected otherwise. Weighted by industry and firm size. Numbers in parentheses indicate proportion of respondents in each category.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1371600"/>
            <a:ext cx="4752975" cy="3744486"/>
          </a:xfrm>
          <a:prstGeom prst="rect">
            <a:avLst/>
          </a:prstGeom>
        </p:spPr>
      </p:pic>
    </p:spTree>
    <p:extLst>
      <p:ext uri="{BB962C8B-B14F-4D97-AF65-F5344CB8AC3E}">
        <p14:creationId xmlns:p14="http://schemas.microsoft.com/office/powerpoint/2010/main" val="10966303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a:t>
            </a:r>
            <a:r>
              <a:rPr lang="en-GB" b="1" dirty="0"/>
              <a:t>C</a:t>
            </a:r>
            <a:r>
              <a:rPr lang="en-GB" b="1" dirty="0" smtClean="0"/>
              <a:t>  </a:t>
            </a:r>
            <a:r>
              <a:rPr lang="en-GB" dirty="0"/>
              <a:t>Exporters’ investment intentions have </a:t>
            </a:r>
            <a:r>
              <a:rPr lang="en-GB" dirty="0" smtClean="0"/>
              <a:t>not increased</a:t>
            </a:r>
            <a:endParaRPr lang="en-GB" i="1" dirty="0" smtClean="0"/>
          </a:p>
          <a:p>
            <a:pPr lvl="2"/>
            <a:r>
              <a:rPr lang="en-GB" dirty="0"/>
              <a:t>Agents’ company visit scores for exporters</a:t>
            </a:r>
            <a:r>
              <a:rPr lang="en-GB" baseline="30000" dirty="0" smtClean="0"/>
              <a:t>(a)</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r>
              <a:rPr lang="en-GB" dirty="0"/>
              <a:t>Sources: Bank of England and Bank calculations. </a:t>
            </a:r>
            <a:endParaRPr lang="en-GB" dirty="0" smtClean="0"/>
          </a:p>
          <a:p>
            <a:endParaRPr lang="en-GB" dirty="0"/>
          </a:p>
          <a:p>
            <a:r>
              <a:rPr lang="en-GB" dirty="0"/>
              <a:t>(</a:t>
            </a:r>
            <a:r>
              <a:rPr lang="en-GB" dirty="0" smtClean="0"/>
              <a:t>a)	Exporters </a:t>
            </a:r>
            <a:r>
              <a:rPr lang="en-GB" dirty="0"/>
              <a:t>are defined as any firm recording a score for change in the value of export sales. Data are six-monthly averages and are unweighted.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00731"/>
            <a:ext cx="5537200" cy="4488333"/>
          </a:xfrm>
          <a:prstGeom prst="rect">
            <a:avLst/>
          </a:prstGeom>
        </p:spPr>
      </p:pic>
    </p:spTree>
    <p:extLst>
      <p:ext uri="{BB962C8B-B14F-4D97-AF65-F5344CB8AC3E}">
        <p14:creationId xmlns:p14="http://schemas.microsoft.com/office/powerpoint/2010/main" val="3258321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2.2  </a:t>
            </a:r>
            <a:r>
              <a:rPr lang="en-GB" dirty="0"/>
              <a:t>Manufacturing continued to support </a:t>
            </a:r>
            <a:r>
              <a:rPr lang="en-GB" dirty="0" smtClean="0"/>
              <a:t>output growth </a:t>
            </a:r>
            <a:br>
              <a:rPr lang="en-GB" dirty="0" smtClean="0"/>
            </a:br>
            <a:r>
              <a:rPr lang="en-GB" dirty="0" smtClean="0"/>
              <a:t>in </a:t>
            </a:r>
            <a:r>
              <a:rPr lang="en-GB" dirty="0"/>
              <a:t>Q4</a:t>
            </a:r>
            <a:endParaRPr lang="en-GB" dirty="0" smtClean="0"/>
          </a:p>
          <a:p>
            <a:pPr lvl="2"/>
            <a:r>
              <a:rPr lang="en-GB" dirty="0"/>
              <a:t>Contributions to average quarterly GVA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smtClean="0"/>
              <a:t>(a)	Chained-volume </a:t>
            </a:r>
            <a:r>
              <a:rPr lang="en-GB" dirty="0"/>
              <a:t>measures at basic prices. Figures in parentheses are weights in nominal GDP in 2015. Components may not sum to the total due to chain-linking. </a:t>
            </a:r>
          </a:p>
          <a:p>
            <a:r>
              <a:rPr lang="en-GB" dirty="0"/>
              <a:t>(</a:t>
            </a:r>
            <a:r>
              <a:rPr lang="en-GB" dirty="0" smtClean="0"/>
              <a:t>b)	Other </a:t>
            </a:r>
            <a:r>
              <a:rPr lang="en-GB" dirty="0"/>
              <a:t>production includes utilities, extraction and agriculture.</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88183"/>
            <a:ext cx="5537200" cy="4490907"/>
          </a:xfrm>
          <a:prstGeom prst="rect">
            <a:avLst/>
          </a:prstGeom>
        </p:spPr>
      </p:pic>
    </p:spTree>
    <p:extLst>
      <p:ext uri="{BB962C8B-B14F-4D97-AF65-F5344CB8AC3E}">
        <p14:creationId xmlns:p14="http://schemas.microsoft.com/office/powerpoint/2010/main" val="23411643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2.3  </a:t>
            </a:r>
            <a:r>
              <a:rPr lang="en-GB" dirty="0"/>
              <a:t>Some components of consumption have been</a:t>
            </a:r>
          </a:p>
          <a:p>
            <a:pPr lvl="1"/>
            <a:r>
              <a:rPr lang="en-GB" dirty="0"/>
              <a:t>particularly volatile in 2017</a:t>
            </a:r>
            <a:endParaRPr lang="en-GB" dirty="0" smtClean="0"/>
          </a:p>
          <a:p>
            <a:pPr lvl="2"/>
            <a:r>
              <a:rPr lang="en-GB" dirty="0"/>
              <a:t>Contributions to quarterly growth in consumption</a:t>
            </a:r>
            <a:r>
              <a:rPr lang="en-GB" baseline="30000" dirty="0"/>
              <a:t>(a</a:t>
            </a:r>
            <a:r>
              <a:rPr lang="en-GB" baseline="30000" dirty="0" smtClean="0"/>
              <a:t>)(b)</a:t>
            </a:r>
            <a:endParaRPr lang="en-GB" baseline="30000" dirty="0"/>
          </a:p>
          <a:p>
            <a:pPr lvl="2"/>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a:t>
            </a:r>
            <a:r>
              <a:rPr lang="en-GB" dirty="0" smtClean="0"/>
              <a:t>a)	Chained-volume </a:t>
            </a:r>
            <a:r>
              <a:rPr lang="en-GB" dirty="0"/>
              <a:t>measures. Data to 2017 Q3 exclude </a:t>
            </a:r>
            <a:r>
              <a:rPr lang="en-GB" dirty="0" smtClean="0"/>
              <a:t>NPISH. Figures </a:t>
            </a:r>
            <a:r>
              <a:rPr lang="en-GB" dirty="0"/>
              <a:t>in parentheses are shares in consumption in 2015. Shares do not sum to 100 due to rounding. Other goods are calculated as a residual. </a:t>
            </a:r>
          </a:p>
          <a:p>
            <a:r>
              <a:rPr lang="en-GB" dirty="0"/>
              <a:t>(</a:t>
            </a:r>
            <a:r>
              <a:rPr lang="en-GB" dirty="0" smtClean="0"/>
              <a:t>b)	Data </a:t>
            </a:r>
            <a:r>
              <a:rPr lang="en-GB" dirty="0"/>
              <a:t>point for 2017 Q4 shows Bank staff’s projection for consumption growth including NPISH.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520584" cy="4677539"/>
          </a:xfrm>
          <a:prstGeom prst="rect">
            <a:avLst/>
          </a:prstGeom>
        </p:spPr>
      </p:pic>
    </p:spTree>
    <p:extLst>
      <p:ext uri="{BB962C8B-B14F-4D97-AF65-F5344CB8AC3E}">
        <p14:creationId xmlns:p14="http://schemas.microsoft.com/office/powerpoint/2010/main" val="2615689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2.4  </a:t>
            </a:r>
            <a:r>
              <a:rPr lang="en-GB" dirty="0" smtClean="0"/>
              <a:t>Household </a:t>
            </a:r>
            <a:r>
              <a:rPr lang="en-GB" dirty="0"/>
              <a:t>real income growth has </a:t>
            </a:r>
            <a:r>
              <a:rPr lang="en-GB" dirty="0" smtClean="0"/>
              <a:t>slowed</a:t>
            </a:r>
          </a:p>
          <a:p>
            <a:pPr lvl="2"/>
            <a:r>
              <a:rPr lang="en-GB" dirty="0"/>
              <a:t>Consumption growth and contributions to four-quarter real </a:t>
            </a:r>
            <a:r>
              <a:rPr lang="en-GB" dirty="0" smtClean="0"/>
              <a:t>post-tax </a:t>
            </a:r>
            <a:br>
              <a:rPr lang="en-GB" dirty="0" smtClean="0"/>
            </a:br>
            <a:r>
              <a:rPr lang="en-GB" dirty="0" smtClean="0"/>
              <a:t>income growth</a:t>
            </a:r>
            <a:endParaRPr lang="en-GB" baseline="30000" dirty="0" smtClean="0"/>
          </a:p>
          <a:p>
            <a:pPr lvl="2"/>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a:t>
            </a:r>
            <a:r>
              <a:rPr lang="en-GB" dirty="0" smtClean="0"/>
              <a:t>a)	Wages </a:t>
            </a:r>
            <a:r>
              <a:rPr lang="en-GB" dirty="0"/>
              <a:t>and salaries plus mixed income. </a:t>
            </a:r>
          </a:p>
          <a:p>
            <a:r>
              <a:rPr lang="en-GB" dirty="0"/>
              <a:t>(</a:t>
            </a:r>
            <a:r>
              <a:rPr lang="en-GB" dirty="0" smtClean="0"/>
              <a:t>b)	General </a:t>
            </a:r>
            <a:r>
              <a:rPr lang="en-GB" dirty="0"/>
              <a:t>government benefits less employees’ National Insurance contributions, plus private pension receipts. </a:t>
            </a:r>
          </a:p>
          <a:p>
            <a:r>
              <a:rPr lang="en-GB" dirty="0"/>
              <a:t>(</a:t>
            </a:r>
            <a:r>
              <a:rPr lang="en-GB" dirty="0" smtClean="0"/>
              <a:t>c)	Non‑labour </a:t>
            </a:r>
            <a:r>
              <a:rPr lang="en-GB" dirty="0"/>
              <a:t>income forms the remainder of total post‑tax income. </a:t>
            </a:r>
          </a:p>
          <a:p>
            <a:r>
              <a:rPr lang="en-GB" dirty="0"/>
              <a:t>(</a:t>
            </a:r>
            <a:r>
              <a:rPr lang="en-GB" dirty="0" smtClean="0"/>
              <a:t>d)	Four-quarter </a:t>
            </a:r>
            <a:r>
              <a:rPr lang="en-GB" dirty="0"/>
              <a:t>growth. Chained-volume measures. Includes NPISH. </a:t>
            </a:r>
          </a:p>
          <a:p>
            <a:r>
              <a:rPr lang="en-GB" dirty="0"/>
              <a:t>(</a:t>
            </a:r>
            <a:r>
              <a:rPr lang="en-GB" dirty="0" smtClean="0"/>
              <a:t>e)	Measured </a:t>
            </a:r>
            <a:r>
              <a:rPr lang="en-GB" dirty="0"/>
              <a:t>using the consumption deflator (including NPISH). </a:t>
            </a:r>
          </a:p>
          <a:p>
            <a:r>
              <a:rPr lang="en-GB" dirty="0"/>
              <a:t>(</a:t>
            </a:r>
            <a:r>
              <a:rPr lang="en-GB" dirty="0" smtClean="0"/>
              <a:t>f)	Nominal </a:t>
            </a:r>
            <a:r>
              <a:rPr lang="en-GB" dirty="0"/>
              <a:t>post‑tax income divided by the consumption deflator (including NPISH).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599"/>
            <a:ext cx="5373458" cy="4438651"/>
          </a:xfrm>
          <a:prstGeom prst="rect">
            <a:avLst/>
          </a:prstGeom>
        </p:spPr>
      </p:pic>
    </p:spTree>
    <p:extLst>
      <p:ext uri="{BB962C8B-B14F-4D97-AF65-F5344CB8AC3E}">
        <p14:creationId xmlns:p14="http://schemas.microsoft.com/office/powerpoint/2010/main" val="16890620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2.5  </a:t>
            </a:r>
            <a:r>
              <a:rPr lang="en-GB" dirty="0"/>
              <a:t>The saving ratio has fallen further over the past year</a:t>
            </a:r>
            <a:endParaRPr lang="en-GB" dirty="0" smtClean="0"/>
          </a:p>
          <a:p>
            <a:pPr lvl="2"/>
            <a:r>
              <a:rPr lang="en-GB" dirty="0"/>
              <a:t>Household saving</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a:t>
            </a:r>
            <a:r>
              <a:rPr lang="en-GB" dirty="0" smtClean="0"/>
              <a:t>a)	Saving </a:t>
            </a:r>
            <a:r>
              <a:rPr lang="en-GB" dirty="0"/>
              <a:t>as a percentage of household post-tax income. Includes NPISH. The diamond shows Bank </a:t>
            </a:r>
            <a:r>
              <a:rPr lang="en-GB" dirty="0" smtClean="0"/>
              <a:t>staff’s projection </a:t>
            </a:r>
            <a:r>
              <a:rPr lang="en-GB" dirty="0"/>
              <a:t>for 2017 Q4.</a:t>
            </a:r>
          </a:p>
          <a:p>
            <a:r>
              <a:rPr lang="en-GB" dirty="0"/>
              <a:t>(</a:t>
            </a:r>
            <a:r>
              <a:rPr lang="en-GB" dirty="0" smtClean="0"/>
              <a:t>b)	Saving </a:t>
            </a:r>
            <a:r>
              <a:rPr lang="en-GB" dirty="0"/>
              <a:t>as a percentage of household post-tax income, excluding income not directly received </a:t>
            </a:r>
            <a:r>
              <a:rPr lang="en-GB" dirty="0" smtClean="0"/>
              <a:t>by households </a:t>
            </a:r>
            <a:r>
              <a:rPr lang="en-GB" dirty="0"/>
              <a:t>such as flows into employment-related pension schemes and imputed rents. </a:t>
            </a:r>
            <a:r>
              <a:rPr lang="en-GB" dirty="0" smtClean="0"/>
              <a:t>Excludes NPISH</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00731"/>
            <a:ext cx="5537200" cy="4538575"/>
          </a:xfrm>
          <a:prstGeom prst="rect">
            <a:avLst/>
          </a:prstGeom>
        </p:spPr>
      </p:pic>
    </p:spTree>
    <p:extLst>
      <p:ext uri="{BB962C8B-B14F-4D97-AF65-F5344CB8AC3E}">
        <p14:creationId xmlns:p14="http://schemas.microsoft.com/office/powerpoint/2010/main" val="2072481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2.6  </a:t>
            </a:r>
            <a:r>
              <a:rPr lang="en-GB" dirty="0"/>
              <a:t>The fall in confidence in recent years has been</a:t>
            </a:r>
          </a:p>
          <a:p>
            <a:pPr lvl="1"/>
            <a:r>
              <a:rPr lang="en-GB" dirty="0"/>
              <a:t>associated with lower sentiment about the general economy</a:t>
            </a:r>
            <a:endParaRPr lang="en-GB" dirty="0" smtClean="0"/>
          </a:p>
          <a:p>
            <a:pPr lvl="2"/>
            <a:r>
              <a:rPr lang="en-GB" dirty="0"/>
              <a:t>Indicators of consumer confidence</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Sources: </a:t>
            </a:r>
            <a:r>
              <a:rPr lang="en-GB" dirty="0" err="1"/>
              <a:t>GfK</a:t>
            </a:r>
            <a:r>
              <a:rPr lang="en-GB" dirty="0"/>
              <a:t> (research carried out on behalf of the European Commission) and Bank calculations. </a:t>
            </a:r>
            <a:endParaRPr lang="en-GB" dirty="0" smtClean="0"/>
          </a:p>
          <a:p>
            <a:endParaRPr lang="en-GB" dirty="0"/>
          </a:p>
          <a:p>
            <a:r>
              <a:rPr lang="en-GB" dirty="0"/>
              <a:t>(</a:t>
            </a:r>
            <a:r>
              <a:rPr lang="en-GB" dirty="0" smtClean="0"/>
              <a:t>a)	Average </a:t>
            </a:r>
            <a:r>
              <a:rPr lang="en-GB" dirty="0"/>
              <a:t>of the net balances of respondents reporting that: their financial situation has got better over the past 12 months; their financial situation is expected to get better over the next 12 months; the general economic situation has got better over the past 12 months; the general economic situation is expected to get better over the next 12 months; and now is the right time to make major purchases, such as furniture or electrical goods.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599"/>
            <a:ext cx="5181600" cy="4461753"/>
          </a:xfrm>
          <a:prstGeom prst="rect">
            <a:avLst/>
          </a:prstGeom>
        </p:spPr>
      </p:pic>
    </p:spTree>
    <p:extLst>
      <p:ext uri="{BB962C8B-B14F-4D97-AF65-F5344CB8AC3E}">
        <p14:creationId xmlns:p14="http://schemas.microsoft.com/office/powerpoint/2010/main" val="6026778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2.7  </a:t>
            </a:r>
            <a:r>
              <a:rPr lang="en-GB" dirty="0"/>
              <a:t>Housing starts have been rising but fell slightly </a:t>
            </a:r>
            <a:r>
              <a:rPr lang="en-GB" dirty="0" smtClean="0"/>
              <a:t/>
            </a:r>
            <a:br>
              <a:rPr lang="en-GB" dirty="0" smtClean="0"/>
            </a:br>
            <a:r>
              <a:rPr lang="en-GB" dirty="0" smtClean="0"/>
              <a:t>in Q3</a:t>
            </a:r>
          </a:p>
          <a:p>
            <a:pPr lvl="2"/>
            <a:r>
              <a:rPr lang="en-GB" dirty="0"/>
              <a:t>UK private housing </a:t>
            </a:r>
            <a:r>
              <a:rPr lang="en-GB" dirty="0" smtClean="0"/>
              <a:t>starts</a:t>
            </a:r>
            <a:r>
              <a:rPr lang="en-GB" baseline="30000" dirty="0" smtClean="0"/>
              <a:t>(a)</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Sources: Department for Communities and Local Government and Bank calculations. </a:t>
            </a:r>
            <a:endParaRPr lang="en-GB" dirty="0" smtClean="0"/>
          </a:p>
          <a:p>
            <a:endParaRPr lang="en-GB" dirty="0"/>
          </a:p>
          <a:p>
            <a:r>
              <a:rPr lang="en-GB" dirty="0"/>
              <a:t>(</a:t>
            </a:r>
            <a:r>
              <a:rPr lang="en-GB" dirty="0" smtClean="0"/>
              <a:t>a)	Number </a:t>
            </a:r>
            <a:r>
              <a:rPr lang="en-GB" dirty="0"/>
              <a:t>of permanent dwellings started by private enterprises up to 2017 Q3 for England and Northern Ireland. Data from 2011 Q2 for Wales and 2017 Q2 for Scotland have been grown in line with permanent dwelling starts by private enterprises in England. Data are seasonally adjusted by Bank staff.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599"/>
            <a:ext cx="5537200" cy="4458087"/>
          </a:xfrm>
          <a:prstGeom prst="rect">
            <a:avLst/>
          </a:prstGeom>
        </p:spPr>
      </p:pic>
    </p:spTree>
    <p:extLst>
      <p:ext uri="{BB962C8B-B14F-4D97-AF65-F5344CB8AC3E}">
        <p14:creationId xmlns:p14="http://schemas.microsoft.com/office/powerpoint/2010/main" val="16960048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2.8  </a:t>
            </a:r>
            <a:r>
              <a:rPr lang="en-GB" dirty="0"/>
              <a:t>Housing market activity has slowed </a:t>
            </a:r>
            <a:r>
              <a:rPr lang="en-GB" dirty="0" smtClean="0"/>
              <a:t>slightly</a:t>
            </a:r>
          </a:p>
          <a:p>
            <a:pPr lvl="2"/>
            <a:r>
              <a:rPr lang="en-GB" dirty="0"/>
              <a:t>Mortgage approvals, housing transactions and house prices</a:t>
            </a:r>
            <a:endParaRPr lang="en-GB" baseline="30000" dirty="0"/>
          </a:p>
        </p:txBody>
      </p:sp>
      <p:sp>
        <p:nvSpPr>
          <p:cNvPr id="5" name="Text Placeholder 4"/>
          <p:cNvSpPr>
            <a:spLocks noGrp="1"/>
          </p:cNvSpPr>
          <p:nvPr>
            <p:ph type="body" sz="quarter" idx="16"/>
          </p:nvPr>
        </p:nvSpPr>
        <p:spPr>
          <a:xfrm>
            <a:off x="292100" y="6362699"/>
            <a:ext cx="8491538" cy="495301"/>
          </a:xfrm>
        </p:spPr>
        <p:txBody>
          <a:bodyPr/>
          <a:lstStyle/>
          <a:p>
            <a:endParaRPr lang="en-GB" dirty="0"/>
          </a:p>
          <a:p>
            <a:r>
              <a:rPr lang="en-GB" dirty="0"/>
              <a:t>Sources: Bank of England, HM Revenue and Customs, IHS </a:t>
            </a:r>
            <a:r>
              <a:rPr lang="en-GB" dirty="0" err="1"/>
              <a:t>Markit</a:t>
            </a:r>
            <a:r>
              <a:rPr lang="en-GB" dirty="0"/>
              <a:t>, Nationwide and Bank calculations</a:t>
            </a:r>
            <a:r>
              <a:rPr lang="en-GB" dirty="0" smtClean="0"/>
              <a:t>.</a:t>
            </a:r>
          </a:p>
          <a:p>
            <a:endParaRPr lang="en-GB" dirty="0"/>
          </a:p>
          <a:p>
            <a:r>
              <a:rPr lang="en-GB" dirty="0"/>
              <a:t>(</a:t>
            </a:r>
            <a:r>
              <a:rPr lang="en-GB" dirty="0" smtClean="0"/>
              <a:t>a)	Number </a:t>
            </a:r>
            <a:r>
              <a:rPr lang="en-GB" dirty="0"/>
              <a:t>of residential property transactions for values of £40,000 or above.</a:t>
            </a:r>
          </a:p>
          <a:p>
            <a:r>
              <a:rPr lang="en-GB" dirty="0"/>
              <a:t>(</a:t>
            </a:r>
            <a:r>
              <a:rPr lang="en-GB" dirty="0" smtClean="0"/>
              <a:t>b)	Average </a:t>
            </a:r>
            <a:r>
              <a:rPr lang="en-GB" dirty="0"/>
              <a:t>of the quarterly Halifax/</a:t>
            </a:r>
            <a:r>
              <a:rPr lang="en-GB" dirty="0" err="1"/>
              <a:t>Markit</a:t>
            </a:r>
            <a:r>
              <a:rPr lang="en-GB" dirty="0"/>
              <a:t> and Nationwide house price indices.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371600"/>
            <a:ext cx="5410200" cy="4400550"/>
          </a:xfrm>
          <a:prstGeom prst="rect">
            <a:avLst/>
          </a:prstGeom>
        </p:spPr>
      </p:pic>
    </p:spTree>
    <p:extLst>
      <p:ext uri="{BB962C8B-B14F-4D97-AF65-F5344CB8AC3E}">
        <p14:creationId xmlns:p14="http://schemas.microsoft.com/office/powerpoint/2010/main" val="26435664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94FC26E6-6271-400D-888B-6BC5B0598690"/>
    <ds:schemaRef ds:uri="http://schemas.microsoft.com/office/infopath/2007/PartnerControls"/>
    <ds:schemaRef ds:uri="http://schemas.microsoft.com/office/2006/documentManagement/types"/>
    <ds:schemaRef ds:uri="http://schemas.microsoft.com/sharepoint/v3"/>
    <ds:schemaRef ds:uri="b67fa5cd-9f58-4c91-ae17-33c31eed239f"/>
    <ds:schemaRef ds:uri="http://schemas.microsoft.com/sharepoint/v3/fields"/>
    <ds:schemaRef ds:uri="http://schemas.openxmlformats.org/package/2006/metadata/core-properties"/>
    <ds:schemaRef ds:uri="http://purl.org/dc/dcmitype/"/>
    <ds:schemaRef ds:uri="http://purl.org/dc/terms/"/>
    <ds:schemaRef ds:uri="CEE65117-4BBE-4C9C-8465-20A300C4D3E5"/>
    <ds:schemaRef ds:uri="http://schemas.microsoft.com/office/2006/metadata/properties"/>
    <ds:schemaRef ds:uri="94fc26e6-6271-400d-888b-6bc5b0598690"/>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133</TotalTime>
  <Words>512</Words>
  <Application>Microsoft Office PowerPoint</Application>
  <PresentationFormat>On-screen Show (4:3)</PresentationFormat>
  <Paragraphs>118</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IR POWERPOINT TEMPLATE</vt:lpstr>
      <vt:lpstr>Inflation Report February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Section 2: Demand and output</dc:subject>
  <dc:creator>Bank of England</dc:creator>
  <cp:keywords/>
  <dc:description/>
  <cp:lastModifiedBy>George, Helen</cp:lastModifiedBy>
  <cp:revision>46</cp:revision>
  <cp:lastPrinted>2018-02-07T11:25:34Z</cp:lastPrinted>
  <dcterms:created xsi:type="dcterms:W3CDTF">2017-11-01T10:59:12Z</dcterms:created>
  <dcterms:modified xsi:type="dcterms:W3CDTF">2018-02-07T17:08:42Z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